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46" r:id="rId1"/>
  </p:sldMasterIdLst>
  <p:notesMasterIdLst>
    <p:notesMasterId r:id="rId25"/>
  </p:notesMasterIdLst>
  <p:sldIdLst>
    <p:sldId id="1564" r:id="rId2"/>
    <p:sldId id="287" r:id="rId3"/>
    <p:sldId id="1565" r:id="rId4"/>
    <p:sldId id="1566" r:id="rId5"/>
    <p:sldId id="1582" r:id="rId6"/>
    <p:sldId id="1563" r:id="rId7"/>
    <p:sldId id="1527" r:id="rId8"/>
    <p:sldId id="1567" r:id="rId9"/>
    <p:sldId id="1569" r:id="rId10"/>
    <p:sldId id="1568" r:id="rId11"/>
    <p:sldId id="1570" r:id="rId12"/>
    <p:sldId id="1576" r:id="rId13"/>
    <p:sldId id="1577" r:id="rId14"/>
    <p:sldId id="1571" r:id="rId15"/>
    <p:sldId id="1572" r:id="rId16"/>
    <p:sldId id="1573" r:id="rId17"/>
    <p:sldId id="1574" r:id="rId18"/>
    <p:sldId id="1575" r:id="rId19"/>
    <p:sldId id="1580" r:id="rId20"/>
    <p:sldId id="1578" r:id="rId21"/>
    <p:sldId id="1581" r:id="rId22"/>
    <p:sldId id="1280" r:id="rId23"/>
    <p:sldId id="15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priya Naidu" initials="SN" lastIdx="1" clrIdx="0">
    <p:extLst>
      <p:ext uri="{19B8F6BF-5375-455C-9EA6-DF929625EA0E}">
        <p15:presenceInfo xmlns:p15="http://schemas.microsoft.com/office/powerpoint/2012/main" userId="S::suma7067@colorado.edu::4461749c-c62f-4369-bc54-9971ae8ec07e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FB04"/>
    <a:srgbClr val="86FF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01"/>
    <p:restoredTop sz="86940"/>
  </p:normalViewPr>
  <p:slideViewPr>
    <p:cSldViewPr snapToGrid="0" snapToObjects="1">
      <p:cViewPr varScale="1">
        <p:scale>
          <a:sx n="139" d="100"/>
          <a:sy n="139" d="100"/>
        </p:scale>
        <p:origin x="3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FF676E-E463-064E-8532-8B9C5A703B1D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0E41F-B12E-5343-82CE-FDF67CAE4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070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F8B54-A45E-72BD-21FB-2CE5230AC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D6047ED-EE3F-DB86-1344-64752D7B97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8F86BE-87F6-6351-B58F-8EFA764554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0024D-3938-E89E-C287-67394AF8B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12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1E019-41C3-B9D2-6EB3-EFD36E9EF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3BE0FE-12AB-EA38-A5AE-DE0D666BC2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70C7E16-31BB-E33C-5388-8FF55CD385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about trying to take this real world situation and create a digital representation. What can we do with this queue? What are the operations?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06BC4-8D9C-EF82-17E9-03E5E4B53DE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77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896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about differences, what are the qualities or principles that govern this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45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8AF649-8DFB-F078-D1C1-7A60FEF375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3DFC9F0-B6F5-8EC1-92F0-BF17B783BB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9D2060-C3A5-9C06-8351-AE30EC1849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about trying to take this real world situation and create a digital representation. What can we do with this queue? What are the operations?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41F6D9-38DD-A21E-95A5-626A2BE2C9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374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D828E-5282-56B0-98A2-5C6BD4522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70ACD9-01DC-EABE-F3CF-DE1215F49D9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41DC3D-5F76-2911-3A71-588FC02CC2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about differences, what are the qualities or principles that govern this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986417-AE62-3826-C3D3-2A3C6E9A8D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716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03C1F2-7DFA-F633-8824-F789C584D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AE6A77-1E55-9177-8B8F-F04EC2D5D8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E5CB85F-9A4D-8443-B33A-20D426B1367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about differences, what are the qualities or principles that govern this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8C6FD2-8BA0-DD0F-7573-84BDB94150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995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6CB20D-E9F3-5DEA-4EB1-9807B8216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7D819C-3C43-F6EB-00C5-88393EF1A0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0A101A-7ABD-9332-C789-10130CDD29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about differences, what are the qualities or principles that govern this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1BB273-FE2F-AFAA-C426-511E5819B5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98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3BCD0-EBF1-11D6-C14B-90F793706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8B9C111-A868-E979-E58D-A2341549AE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CD6463-A7F7-39C5-BC8B-0503F93A26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about differences, what are the qualities or principles that govern this line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9172CF-2C6C-4FB2-3E5A-FA48C07889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0977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5779D7-3BF1-B01A-434E-8F444055AC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BF0D28-DE3B-402B-F843-AB10CEFD12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7E6E4D4-4834-2873-C2CC-0D75C40358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about trying to take this real world situation and create a digital representation. What can we do with this queue? What are the operations?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C3062-E4BE-7DD2-0478-FDB9C926F0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4295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7C5D80-C80D-8A7F-DF55-A7CFDDFFD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7D2B0A-3F06-7E04-289C-9E39246575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28B99F1-B556-C7E0-DF6B-E5BB7E01F1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Asking about trying to take this real world situation and create a digital representation. What can we do with this queue? What are the operations?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D0BEDA-05A0-4577-5313-9F7C7F78B7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0E41F-B12E-5343-82CE-FDF67CAE4A1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608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5994D-0681-F44C-AC36-BD53CEEF9045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749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9A32B5-9F42-8445-BA81-69EE9AC762B5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71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FB572-82BC-804E-A5D7-09639CACB737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424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1EA430-4053-0044-BD2E-EAC90209B2E4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A9931749-426A-4D40-AC36-D2D178C91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38668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CBA79-14C8-1B4D-859B-AC068ECD2412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3A4F22-78DC-D141-9271-D3CF5230A288}"/>
              </a:ext>
            </a:extLst>
          </p:cNvPr>
          <p:cNvCxnSpPr/>
          <p:nvPr userDrawn="1"/>
        </p:nvCxnSpPr>
        <p:spPr>
          <a:xfrm>
            <a:off x="731520" y="1559293"/>
            <a:ext cx="10732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5766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4258BE-5461-7F4E-B666-89FD7EDAD271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40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3B75F-2D84-7D44-9524-C177190266E5}" type="datetime1">
              <a:rPr lang="en-US" smtClean="0"/>
              <a:t>2/7/24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8769BC9-7B7C-2A4B-91A3-DE250B5C3EED}"/>
              </a:ext>
            </a:extLst>
          </p:cNvPr>
          <p:cNvCxnSpPr/>
          <p:nvPr userDrawn="1"/>
        </p:nvCxnSpPr>
        <p:spPr>
          <a:xfrm>
            <a:off x="731520" y="1559293"/>
            <a:ext cx="10732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292754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027E-073F-DB4F-A5D5-FA4FCD2275EF}" type="datetime1">
              <a:rPr lang="en-US" smtClean="0"/>
              <a:t>2/7/24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A8B1DBE-2180-D54B-B484-3E85F4DD5E46}"/>
              </a:ext>
            </a:extLst>
          </p:cNvPr>
          <p:cNvCxnSpPr/>
          <p:nvPr userDrawn="1"/>
        </p:nvCxnSpPr>
        <p:spPr>
          <a:xfrm>
            <a:off x="731520" y="1559293"/>
            <a:ext cx="10732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08500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AB03C8-F87C-0149-AE2E-48DBEBBC2CC6}" type="datetime1">
              <a:rPr lang="en-US" smtClean="0"/>
              <a:t>2/7/24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BB0D11B-5DCC-F34E-B1C3-CE964FA50165}"/>
              </a:ext>
            </a:extLst>
          </p:cNvPr>
          <p:cNvCxnSpPr/>
          <p:nvPr userDrawn="1"/>
        </p:nvCxnSpPr>
        <p:spPr>
          <a:xfrm>
            <a:off x="731520" y="1559293"/>
            <a:ext cx="10732168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8571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6F03D-8F6E-A74E-89D8-155AA3155A79}" type="datetime1">
              <a:rPr lang="en-US" smtClean="0"/>
              <a:t>2/7/24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749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EE98B0-26B9-7549-A201-F5D22D0173DF}" type="datetime1">
              <a:rPr lang="en-US" smtClean="0"/>
              <a:t>2/7/24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3660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F3D9-32D2-CD44-8C41-E9311696C4FE}" type="datetime1">
              <a:rPr lang="en-US" smtClean="0"/>
              <a:t>2/7/24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872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AC87A-0E6B-BF48-97F6-870C13E72712}" type="datetime1">
              <a:rPr lang="en-US" smtClean="0"/>
              <a:t>2/7/24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C66209-D6E2-6B48-AEDC-9F2AF62A2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03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47" r:id="rId1"/>
    <p:sldLayoutId id="2147484248" r:id="rId2"/>
    <p:sldLayoutId id="2147484249" r:id="rId3"/>
    <p:sldLayoutId id="2147484250" r:id="rId4"/>
    <p:sldLayoutId id="2147484251" r:id="rId5"/>
    <p:sldLayoutId id="2147484252" r:id="rId6"/>
    <p:sldLayoutId id="2147484253" r:id="rId7"/>
    <p:sldLayoutId id="2147484254" r:id="rId8"/>
    <p:sldLayoutId id="2147484255" r:id="rId9"/>
    <p:sldLayoutId id="2147484256" r:id="rId10"/>
    <p:sldLayoutId id="2147484257" r:id="rId11"/>
    <p:sldLayoutId id="214748421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visualgo.net/en/list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9D373-570C-CDD1-9102-4F76BF8FA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81612-832A-0C6D-55C4-CF8246AA1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6778" y="1803384"/>
            <a:ext cx="7778444" cy="2620604"/>
          </a:xfrm>
        </p:spPr>
        <p:txBody>
          <a:bodyPr anchor="ctr">
            <a:normAutofit fontScale="90000"/>
          </a:bodyPr>
          <a:lstStyle/>
          <a:p>
            <a:r>
              <a:rPr lang="en-US" dirty="0"/>
              <a:t>Teaching Demo</a:t>
            </a:r>
            <a:br>
              <a:rPr lang="en-US" dirty="0"/>
            </a:br>
            <a:r>
              <a:rPr lang="en-US" dirty="0"/>
              <a:t>CISC 230 – Data Structures</a:t>
            </a:r>
            <a:br>
              <a:rPr lang="en-US" dirty="0"/>
            </a:br>
            <a:r>
              <a:rPr lang="en-US" dirty="0"/>
              <a:t>Queues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8759C7-055C-E71D-36A4-5884AA017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BCC547-9864-80F9-A534-1A951B9C5FAB}"/>
              </a:ext>
            </a:extLst>
          </p:cNvPr>
          <p:cNvSpPr txBox="1"/>
          <p:nvPr/>
        </p:nvSpPr>
        <p:spPr>
          <a:xfrm>
            <a:off x="1016876" y="5431221"/>
            <a:ext cx="31609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Michael Hoefer</a:t>
            </a:r>
          </a:p>
          <a:p>
            <a:r>
              <a:rPr lang="en-US" dirty="0"/>
              <a:t>PhD Candidate</a:t>
            </a:r>
          </a:p>
          <a:p>
            <a:r>
              <a:rPr lang="en-US" dirty="0"/>
              <a:t>University of Colorado Boulder</a:t>
            </a:r>
          </a:p>
        </p:txBody>
      </p:sp>
    </p:spTree>
    <p:extLst>
      <p:ext uri="{BB962C8B-B14F-4D97-AF65-F5344CB8AC3E}">
        <p14:creationId xmlns:p14="http://schemas.microsoft.com/office/powerpoint/2010/main" val="2387717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B7587-9E28-48D0-322D-C774813A0A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15FAB-D548-FB19-C2E4-B003AF2E5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099F3D-57B8-86F4-6BED-29F627699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10</a:t>
            </a:fld>
            <a:endParaRPr lang="en-US"/>
          </a:p>
        </p:txBody>
      </p:sp>
      <p:pic>
        <p:nvPicPr>
          <p:cNvPr id="1030" name="Picture 6" descr="People queue. Man and woman standing waiting in long line row. Crowded  queue in grocery store vector concept Stock Vector | Adobe Stock">
            <a:extLst>
              <a:ext uri="{FF2B5EF4-FFF2-40B4-BE49-F238E27FC236}">
                <a16:creationId xmlns:a16="http://schemas.microsoft.com/office/drawing/2014/main" id="{4038C531-F836-4B9A-C4BC-050C89062A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9"/>
          <a:stretch/>
        </p:blipFill>
        <p:spPr bwMode="auto">
          <a:xfrm>
            <a:off x="2081997" y="2623421"/>
            <a:ext cx="9692424" cy="356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D5F3C01-DF00-DC74-5BAF-0B4A0FC97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95164"/>
            <a:ext cx="1079500" cy="2247900"/>
          </a:xfrm>
          <a:prstGeom prst="rect">
            <a:avLst/>
          </a:prstGeom>
        </p:spPr>
      </p:pic>
      <p:sp>
        <p:nvSpPr>
          <p:cNvPr id="5" name="Bent Arrow 4">
            <a:extLst>
              <a:ext uri="{FF2B5EF4-FFF2-40B4-BE49-F238E27FC236}">
                <a16:creationId xmlns:a16="http://schemas.microsoft.com/office/drawing/2014/main" id="{F4EDD793-B3FF-3211-6AEA-5CF7B056772E}"/>
              </a:ext>
            </a:extLst>
          </p:cNvPr>
          <p:cNvSpPr/>
          <p:nvPr/>
        </p:nvSpPr>
        <p:spPr>
          <a:xfrm rot="16200000" flipH="1" flipV="1">
            <a:off x="950279" y="2250105"/>
            <a:ext cx="932645" cy="941243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DF2E99D-8655-CF68-11AA-024A488036AC}"/>
              </a:ext>
            </a:extLst>
          </p:cNvPr>
          <p:cNvSpPr txBox="1">
            <a:spLocks/>
          </p:cNvSpPr>
          <p:nvPr/>
        </p:nvSpPr>
        <p:spPr>
          <a:xfrm>
            <a:off x="2119174" y="1799352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Enqueue operation</a:t>
            </a: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4CC58EC1-7191-9035-7205-EBB9AE6F6FB0}"/>
              </a:ext>
            </a:extLst>
          </p:cNvPr>
          <p:cNvSpPr/>
          <p:nvPr/>
        </p:nvSpPr>
        <p:spPr>
          <a:xfrm flipV="1">
            <a:off x="8722996" y="5780232"/>
            <a:ext cx="1171978" cy="941243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DFB5736-4522-C953-5220-7B408B4195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89695" y="4507358"/>
            <a:ext cx="1079500" cy="23495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2E1BDB68-5F5F-DDC8-EA4F-EB2B03E33ECF}"/>
              </a:ext>
            </a:extLst>
          </p:cNvPr>
          <p:cNvSpPr txBox="1">
            <a:spLocks/>
          </p:cNvSpPr>
          <p:nvPr/>
        </p:nvSpPr>
        <p:spPr>
          <a:xfrm>
            <a:off x="6117979" y="5588071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Dequeue operation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DB953EA-C75B-DC61-66FF-C02C232B4ED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0152" y="3702750"/>
            <a:ext cx="1079501" cy="18796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15C232A-FFBC-E41E-4CD8-5E5DBB899B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807"/>
          <a:stretch/>
        </p:blipFill>
        <p:spPr>
          <a:xfrm>
            <a:off x="1140753" y="3472597"/>
            <a:ext cx="941244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14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  <p:bldP spid="8" grpId="0" animBg="1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12D92-D171-1D28-2CBB-08E301C37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7767D-8980-EB4D-DC2E-CCA75ACBB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793B13-76B6-43EF-1100-EEF5FC2F9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11</a:t>
            </a:fld>
            <a:endParaRPr lang="en-US"/>
          </a:p>
        </p:txBody>
      </p:sp>
      <p:pic>
        <p:nvPicPr>
          <p:cNvPr id="1030" name="Picture 6" descr="People queue. Man and woman standing waiting in long line row. Crowded  queue in grocery store vector concept Stock Vector | Adobe Stock">
            <a:extLst>
              <a:ext uri="{FF2B5EF4-FFF2-40B4-BE49-F238E27FC236}">
                <a16:creationId xmlns:a16="http://schemas.microsoft.com/office/drawing/2014/main" id="{C46D4134-B97B-8C62-D0EE-BE63FDB8C8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9"/>
          <a:stretch/>
        </p:blipFill>
        <p:spPr bwMode="auto">
          <a:xfrm>
            <a:off x="2081997" y="2623421"/>
            <a:ext cx="9692424" cy="356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FF43B1-56CC-1E50-5A64-742C1BE0A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95164"/>
            <a:ext cx="1079500" cy="2247900"/>
          </a:xfrm>
          <a:prstGeom prst="rect">
            <a:avLst/>
          </a:prstGeom>
        </p:spPr>
      </p:pic>
      <p:sp>
        <p:nvSpPr>
          <p:cNvPr id="5" name="Bent Arrow 4">
            <a:extLst>
              <a:ext uri="{FF2B5EF4-FFF2-40B4-BE49-F238E27FC236}">
                <a16:creationId xmlns:a16="http://schemas.microsoft.com/office/drawing/2014/main" id="{1F329A8F-028D-A144-CD58-F7B0C7A76A5E}"/>
              </a:ext>
            </a:extLst>
          </p:cNvPr>
          <p:cNvSpPr/>
          <p:nvPr/>
        </p:nvSpPr>
        <p:spPr>
          <a:xfrm rot="16200000" flipH="1" flipV="1">
            <a:off x="950279" y="2250105"/>
            <a:ext cx="932645" cy="941243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EF2B376-49D4-B07A-13B4-9B52437ED661}"/>
              </a:ext>
            </a:extLst>
          </p:cNvPr>
          <p:cNvSpPr txBox="1">
            <a:spLocks/>
          </p:cNvSpPr>
          <p:nvPr/>
        </p:nvSpPr>
        <p:spPr>
          <a:xfrm>
            <a:off x="2119174" y="1799352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Enqueue operation</a:t>
            </a:r>
          </a:p>
        </p:txBody>
      </p:sp>
      <p:sp>
        <p:nvSpPr>
          <p:cNvPr id="8" name="Bent Arrow 7">
            <a:extLst>
              <a:ext uri="{FF2B5EF4-FFF2-40B4-BE49-F238E27FC236}">
                <a16:creationId xmlns:a16="http://schemas.microsoft.com/office/drawing/2014/main" id="{39EBBBF8-A300-445D-18FD-29CDD0BE8915}"/>
              </a:ext>
            </a:extLst>
          </p:cNvPr>
          <p:cNvSpPr/>
          <p:nvPr/>
        </p:nvSpPr>
        <p:spPr>
          <a:xfrm flipV="1">
            <a:off x="8722996" y="5780232"/>
            <a:ext cx="1171978" cy="941243"/>
          </a:xfrm>
          <a:prstGeom prst="ben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B67853-047B-2C5A-1501-EE0F0895BE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89695" y="4507358"/>
            <a:ext cx="1079500" cy="23495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126B788-3EEF-95B1-F6B7-24447DDD5C79}"/>
              </a:ext>
            </a:extLst>
          </p:cNvPr>
          <p:cNvSpPr txBox="1">
            <a:spLocks/>
          </p:cNvSpPr>
          <p:nvPr/>
        </p:nvSpPr>
        <p:spPr>
          <a:xfrm>
            <a:off x="6117979" y="5588071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Dequeue operation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EDB438-105F-1582-B059-4FD20142D5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0152" y="3702750"/>
            <a:ext cx="1079501" cy="18796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47E9BA-6F1F-BBD8-95B1-86E00EF6324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2807"/>
          <a:stretch/>
        </p:blipFill>
        <p:spPr>
          <a:xfrm>
            <a:off x="1140753" y="3472597"/>
            <a:ext cx="941244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816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B476F-3CA4-201F-14B7-0D0EDC5D6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7667F-7FC8-DAF7-7D59-8164CE677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70333B-A583-B80C-74DB-DD14B06E9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12</a:t>
            </a:fld>
            <a:endParaRPr lang="en-US"/>
          </a:p>
        </p:txBody>
      </p:sp>
      <p:pic>
        <p:nvPicPr>
          <p:cNvPr id="1030" name="Picture 6" descr="People queue. Man and woman standing waiting in long line row. Crowded  queue in grocery store vector concept Stock Vector | Adobe Stock">
            <a:extLst>
              <a:ext uri="{FF2B5EF4-FFF2-40B4-BE49-F238E27FC236}">
                <a16:creationId xmlns:a16="http://schemas.microsoft.com/office/drawing/2014/main" id="{8474565E-B457-611A-6628-08BA4D21364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93"/>
          <a:stretch/>
        </p:blipFill>
        <p:spPr bwMode="auto">
          <a:xfrm>
            <a:off x="9195515" y="2623421"/>
            <a:ext cx="2578906" cy="356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EF37FB5-5B06-2CE2-456B-84E115B8E7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0152" y="3702750"/>
            <a:ext cx="1079501" cy="187966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2D818D98-01EF-6521-C555-6DE97D357482}"/>
              </a:ext>
            </a:extLst>
          </p:cNvPr>
          <p:cNvGrpSpPr/>
          <p:nvPr/>
        </p:nvGrpSpPr>
        <p:grpSpPr>
          <a:xfrm>
            <a:off x="1017431" y="3346517"/>
            <a:ext cx="7328079" cy="2513370"/>
            <a:chOff x="1017431" y="3346517"/>
            <a:chExt cx="7328079" cy="251337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53679C4-1F3B-4DF7-B805-8B767A3081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47136" y="3346517"/>
              <a:ext cx="6921500" cy="2324100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DFF122C-4D5D-7813-48AD-55D340073FC5}"/>
                </a:ext>
              </a:extLst>
            </p:cNvPr>
            <p:cNvSpPr/>
            <p:nvPr/>
          </p:nvSpPr>
          <p:spPr>
            <a:xfrm>
              <a:off x="1017431" y="3346517"/>
              <a:ext cx="7328079" cy="2513370"/>
            </a:xfrm>
            <a:prstGeom prst="rect">
              <a:avLst/>
            </a:prstGeom>
            <a:noFill/>
            <a:ln w="3810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0304DE3B-4D87-D381-7EFB-EAEEC7F36E8A}"/>
              </a:ext>
            </a:extLst>
          </p:cNvPr>
          <p:cNvSpPr txBox="1">
            <a:spLocks/>
          </p:cNvSpPr>
          <p:nvPr/>
        </p:nvSpPr>
        <p:spPr>
          <a:xfrm>
            <a:off x="3677517" y="2033937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Move everyone forward?</a:t>
            </a:r>
          </a:p>
        </p:txBody>
      </p:sp>
    </p:spTree>
    <p:extLst>
      <p:ext uri="{BB962C8B-B14F-4D97-AF65-F5344CB8AC3E}">
        <p14:creationId xmlns:p14="http://schemas.microsoft.com/office/powerpoint/2010/main" val="3935180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4.81481E-6 L 0.07553 0.0030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76" y="1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8E5C2-60AA-0881-2EC2-46830D02F6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09A9C-91C5-A136-3C65-9997F1D4C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240997-A5BC-6F94-ADBB-89F112286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13</a:t>
            </a:fld>
            <a:endParaRPr lang="en-US"/>
          </a:p>
        </p:txBody>
      </p:sp>
      <p:pic>
        <p:nvPicPr>
          <p:cNvPr id="1030" name="Picture 6" descr="People queue. Man and woman standing waiting in long line row. Crowded  queue in grocery store vector concept Stock Vector | Adobe Stock">
            <a:extLst>
              <a:ext uri="{FF2B5EF4-FFF2-40B4-BE49-F238E27FC236}">
                <a16:creationId xmlns:a16="http://schemas.microsoft.com/office/drawing/2014/main" id="{77275284-69B7-19EF-36A4-2EF9190910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293"/>
          <a:stretch/>
        </p:blipFill>
        <p:spPr bwMode="auto">
          <a:xfrm>
            <a:off x="9195515" y="2623421"/>
            <a:ext cx="2578906" cy="356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4022AC5-57CB-00F0-D0D2-7D6804BBD0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47136" y="3346517"/>
            <a:ext cx="6921500" cy="23241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F23B7834-530F-E47C-585C-16DA43B57451}"/>
              </a:ext>
            </a:extLst>
          </p:cNvPr>
          <p:cNvSpPr txBox="1">
            <a:spLocks/>
          </p:cNvSpPr>
          <p:nvPr/>
        </p:nvSpPr>
        <p:spPr>
          <a:xfrm>
            <a:off x="4318264" y="1960639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Move cashier? </a:t>
            </a:r>
          </a:p>
        </p:txBody>
      </p:sp>
    </p:spTree>
    <p:extLst>
      <p:ext uri="{BB962C8B-B14F-4D97-AF65-F5344CB8AC3E}">
        <p14:creationId xmlns:p14="http://schemas.microsoft.com/office/powerpoint/2010/main" val="299651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-1.11111E-6 L -0.08151 0.0037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76" y="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0BD5E-8001-2E72-9C43-F0AC16630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4E328-FB6B-2CFB-E718-32C554CE5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1906CE-0A6E-0379-684F-3D4FCCFB4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14</a:t>
            </a:fld>
            <a:endParaRPr lang="en-US"/>
          </a:p>
        </p:txBody>
      </p:sp>
      <p:pic>
        <p:nvPicPr>
          <p:cNvPr id="1030" name="Picture 6" descr="People queue. Man and woman standing waiting in long line row. Crowded  queue in grocery store vector concept Stock Vector | Adobe Stock">
            <a:extLst>
              <a:ext uri="{FF2B5EF4-FFF2-40B4-BE49-F238E27FC236}">
                <a16:creationId xmlns:a16="http://schemas.microsoft.com/office/drawing/2014/main" id="{12F0573C-E9FF-169B-82AA-4660BECC34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9"/>
          <a:stretch/>
        </p:blipFill>
        <p:spPr bwMode="auto">
          <a:xfrm>
            <a:off x="2081997" y="2623421"/>
            <a:ext cx="9692424" cy="356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air of white eyes&#10;&#10;Description automatically generated">
            <a:extLst>
              <a:ext uri="{FF2B5EF4-FFF2-40B4-BE49-F238E27FC236}">
                <a16:creationId xmlns:a16="http://schemas.microsoft.com/office/drawing/2014/main" id="{7CDC6404-0C84-3A8E-C57D-C13081C008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883078" y="2472741"/>
            <a:ext cx="1194610" cy="63750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8BAD79D-B1CB-FEF0-1997-193DEB268D78}"/>
              </a:ext>
            </a:extLst>
          </p:cNvPr>
          <p:cNvCxnSpPr>
            <a:cxnSpLocks/>
          </p:cNvCxnSpPr>
          <p:nvPr/>
        </p:nvCxnSpPr>
        <p:spPr>
          <a:xfrm flipH="1">
            <a:off x="8610600" y="2791494"/>
            <a:ext cx="1164465" cy="77273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97E9A0B-165A-4ADD-C39F-A0F80AF27183}"/>
              </a:ext>
            </a:extLst>
          </p:cNvPr>
          <p:cNvCxnSpPr>
            <a:cxnSpLocks/>
          </p:cNvCxnSpPr>
          <p:nvPr/>
        </p:nvCxnSpPr>
        <p:spPr>
          <a:xfrm flipH="1">
            <a:off x="9066727" y="3042633"/>
            <a:ext cx="840063" cy="672274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F7784EF-B5AB-0878-5F40-4710473214FC}"/>
              </a:ext>
            </a:extLst>
          </p:cNvPr>
          <p:cNvCxnSpPr>
            <a:cxnSpLocks/>
          </p:cNvCxnSpPr>
          <p:nvPr/>
        </p:nvCxnSpPr>
        <p:spPr>
          <a:xfrm flipH="1">
            <a:off x="9409040" y="3195033"/>
            <a:ext cx="650150" cy="69726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CE233523-739B-6EBE-370B-D84340FB6102}"/>
              </a:ext>
            </a:extLst>
          </p:cNvPr>
          <p:cNvSpPr/>
          <p:nvPr/>
        </p:nvSpPr>
        <p:spPr>
          <a:xfrm>
            <a:off x="8242479" y="3543666"/>
            <a:ext cx="1068946" cy="205864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FD473C73-F4F4-DF5A-7F63-88A33B5C6CDB}"/>
              </a:ext>
            </a:extLst>
          </p:cNvPr>
          <p:cNvSpPr txBox="1">
            <a:spLocks/>
          </p:cNvSpPr>
          <p:nvPr/>
        </p:nvSpPr>
        <p:spPr>
          <a:xfrm>
            <a:off x="7533689" y="1948151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Peek</a:t>
            </a:r>
          </a:p>
        </p:txBody>
      </p:sp>
    </p:spTree>
    <p:extLst>
      <p:ext uri="{BB962C8B-B14F-4D97-AF65-F5344CB8AC3E}">
        <p14:creationId xmlns:p14="http://schemas.microsoft.com/office/powerpoint/2010/main" val="2029565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9BF87-F3AB-F6AC-F8BA-BB248913B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B9DE1-4919-2D74-5D44-0E735CBF3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3050B2-2E8C-719C-8B34-DE0DF035B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15</a:t>
            </a:fld>
            <a:endParaRPr lang="en-US"/>
          </a:p>
        </p:txBody>
      </p:sp>
      <p:pic>
        <p:nvPicPr>
          <p:cNvPr id="1030" name="Picture 6" descr="People queue. Man and woman standing waiting in long line row. Crowded  queue in grocery store vector concept Stock Vector | Adobe Stock">
            <a:extLst>
              <a:ext uri="{FF2B5EF4-FFF2-40B4-BE49-F238E27FC236}">
                <a16:creationId xmlns:a16="http://schemas.microsoft.com/office/drawing/2014/main" id="{E0BFBF18-29EE-2E39-6E42-BD9F4587789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9"/>
          <a:stretch/>
        </p:blipFill>
        <p:spPr bwMode="auto">
          <a:xfrm>
            <a:off x="2081997" y="2623421"/>
            <a:ext cx="9692424" cy="356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air of white eyes&#10;&#10;Description automatically generated">
            <a:extLst>
              <a:ext uri="{FF2B5EF4-FFF2-40B4-BE49-F238E27FC236}">
                <a16:creationId xmlns:a16="http://schemas.microsoft.com/office/drawing/2014/main" id="{33D019C4-2531-4BE4-0C9D-746D2FC761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311425" y="1304321"/>
            <a:ext cx="1194610" cy="63750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A3A6D95-8309-C24E-F651-AC8472E96FEE}"/>
              </a:ext>
            </a:extLst>
          </p:cNvPr>
          <p:cNvCxnSpPr>
            <a:cxnSpLocks/>
          </p:cNvCxnSpPr>
          <p:nvPr/>
        </p:nvCxnSpPr>
        <p:spPr>
          <a:xfrm flipH="1">
            <a:off x="2081997" y="1651715"/>
            <a:ext cx="6702418" cy="162199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3BA876D-10A5-2089-EEAC-10E8EAD117CC}"/>
              </a:ext>
            </a:extLst>
          </p:cNvPr>
          <p:cNvCxnSpPr>
            <a:cxnSpLocks/>
          </p:cNvCxnSpPr>
          <p:nvPr/>
        </p:nvCxnSpPr>
        <p:spPr>
          <a:xfrm flipH="1">
            <a:off x="9311425" y="2075110"/>
            <a:ext cx="1090806" cy="1616029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5DFE40BD-C634-6D4C-2120-3B3AC03971DF}"/>
              </a:ext>
            </a:extLst>
          </p:cNvPr>
          <p:cNvSpPr txBox="1">
            <a:spLocks/>
          </p:cNvSpPr>
          <p:nvPr/>
        </p:nvSpPr>
        <p:spPr>
          <a:xfrm>
            <a:off x="3875090" y="1412328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Size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6A177F-C31B-92FA-B008-3653E8AC38BE}"/>
              </a:ext>
            </a:extLst>
          </p:cNvPr>
          <p:cNvSpPr txBox="1">
            <a:spLocks/>
          </p:cNvSpPr>
          <p:nvPr/>
        </p:nvSpPr>
        <p:spPr>
          <a:xfrm>
            <a:off x="6426180" y="2243810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/>
              <a:t>8 people</a:t>
            </a:r>
          </a:p>
        </p:txBody>
      </p:sp>
    </p:spTree>
    <p:extLst>
      <p:ext uri="{BB962C8B-B14F-4D97-AF65-F5344CB8AC3E}">
        <p14:creationId xmlns:p14="http://schemas.microsoft.com/office/powerpoint/2010/main" val="2396724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746F0-0C86-9711-FE49-9734FD2BB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87C8C-329F-6A6E-9E34-9B45600C6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24BAB-0946-B6D5-6093-1EDCD8D80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16</a:t>
            </a:fld>
            <a:endParaRPr lang="en-US"/>
          </a:p>
        </p:txBody>
      </p:sp>
      <p:pic>
        <p:nvPicPr>
          <p:cNvPr id="1030" name="Picture 6" descr="People queue. Man and woman standing waiting in long line row. Crowded  queue in grocery store vector concept Stock Vector | Adobe Stock">
            <a:extLst>
              <a:ext uri="{FF2B5EF4-FFF2-40B4-BE49-F238E27FC236}">
                <a16:creationId xmlns:a16="http://schemas.microsoft.com/office/drawing/2014/main" id="{AB87CF79-93B2-0302-83F1-CDB35D48FD6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35"/>
          <a:stretch/>
        </p:blipFill>
        <p:spPr bwMode="auto">
          <a:xfrm>
            <a:off x="9259909" y="2623421"/>
            <a:ext cx="2514511" cy="356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air of white eyes&#10;&#10;Description automatically generated">
            <a:extLst>
              <a:ext uri="{FF2B5EF4-FFF2-40B4-BE49-F238E27FC236}">
                <a16:creationId xmlns:a16="http://schemas.microsoft.com/office/drawing/2014/main" id="{CC17E608-3B68-9195-7A23-13D045369D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883078" y="2472741"/>
            <a:ext cx="1194610" cy="637506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3024F48-BE45-8205-0295-463BD08CCB35}"/>
              </a:ext>
            </a:extLst>
          </p:cNvPr>
          <p:cNvCxnSpPr>
            <a:cxnSpLocks/>
          </p:cNvCxnSpPr>
          <p:nvPr/>
        </p:nvCxnSpPr>
        <p:spPr>
          <a:xfrm flipH="1">
            <a:off x="8610600" y="2791494"/>
            <a:ext cx="1164465" cy="77273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963A115-03A0-6329-0138-D60723E98503}"/>
              </a:ext>
            </a:extLst>
          </p:cNvPr>
          <p:cNvCxnSpPr>
            <a:cxnSpLocks/>
          </p:cNvCxnSpPr>
          <p:nvPr/>
        </p:nvCxnSpPr>
        <p:spPr>
          <a:xfrm flipH="1">
            <a:off x="9066727" y="3042633"/>
            <a:ext cx="840063" cy="672274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D00E441-289D-5823-C3D9-F163F47B3CD0}"/>
              </a:ext>
            </a:extLst>
          </p:cNvPr>
          <p:cNvCxnSpPr>
            <a:cxnSpLocks/>
          </p:cNvCxnSpPr>
          <p:nvPr/>
        </p:nvCxnSpPr>
        <p:spPr>
          <a:xfrm flipH="1">
            <a:off x="9409040" y="3195033"/>
            <a:ext cx="650150" cy="697267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>
            <a:extLst>
              <a:ext uri="{FF2B5EF4-FFF2-40B4-BE49-F238E27FC236}">
                <a16:creationId xmlns:a16="http://schemas.microsoft.com/office/drawing/2014/main" id="{47345CF2-1A8B-ED51-738E-CB060F8007BD}"/>
              </a:ext>
            </a:extLst>
          </p:cNvPr>
          <p:cNvSpPr txBox="1">
            <a:spLocks/>
          </p:cNvSpPr>
          <p:nvPr/>
        </p:nvSpPr>
        <p:spPr>
          <a:xfrm>
            <a:off x="5507397" y="1716910"/>
            <a:ext cx="35554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i="1" dirty="0" err="1"/>
              <a:t>isEmpty</a:t>
            </a:r>
            <a:r>
              <a:rPr lang="en-US" i="1" dirty="0"/>
              <a:t>?</a:t>
            </a:r>
          </a:p>
          <a:p>
            <a:r>
              <a:rPr lang="en-US" i="1" dirty="0"/>
              <a:t>true...</a:t>
            </a:r>
          </a:p>
        </p:txBody>
      </p:sp>
    </p:spTree>
    <p:extLst>
      <p:ext uri="{BB962C8B-B14F-4D97-AF65-F5344CB8AC3E}">
        <p14:creationId xmlns:p14="http://schemas.microsoft.com/office/powerpoint/2010/main" val="3791138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21C2FB-673A-BEDB-6F42-204095D03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6F659-EC4C-766F-4C81-53FF05ACC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 Abstract Data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F4AFF-35D5-94D0-340F-AA0376226D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30059" cy="4351338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Enqueue – new element added to end of queue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Dequeue – first element removed from queue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Peek – first element “looked at” without removal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Size – return number of elements in queue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r>
              <a:rPr lang="en-US" altLang="en-US" dirty="0" err="1">
                <a:latin typeface="Courier New" panose="02070309020205020404" pitchFamily="49" charset="0"/>
                <a:cs typeface="Arial" panose="020B0604020202020204" pitchFamily="34" charset="0"/>
              </a:rPr>
              <a:t>isEmpty</a:t>
            </a:r>
            <a:r>
              <a:rPr lang="en-US" altLang="en-US" dirty="0">
                <a:latin typeface="Courier New" panose="02070309020205020404" pitchFamily="49" charset="0"/>
                <a:cs typeface="Arial" panose="020B0604020202020204" pitchFamily="34" charset="0"/>
              </a:rPr>
              <a:t> – return true if no elements in queue, false otherwise</a:t>
            </a:r>
          </a:p>
          <a:p>
            <a:pPr>
              <a:lnSpc>
                <a:spcPct val="110000"/>
              </a:lnSpc>
              <a:spcBef>
                <a:spcPct val="0"/>
              </a:spcBef>
            </a:pPr>
            <a:endParaRPr lang="en-US" altLang="en-US" dirty="0">
              <a:latin typeface="Courier New" panose="02070309020205020404" pitchFamily="49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0D45BD-7E73-B035-2BAF-38F8999C1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248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FBE7EA-61E2-7419-F1ED-7976747C1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3990E-5E73-BFC6-21DC-6FBA5D7C6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queues in software?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ADC5EC-B848-AEA2-F9C9-60C45CE64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18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DDFB66-6CB6-961A-754F-3057AFF0D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Processing events where order matters</a:t>
            </a:r>
          </a:p>
          <a:p>
            <a:r>
              <a:rPr lang="en-US" dirty="0"/>
              <a:t>Operating systems – manage processes and assign tasks</a:t>
            </a:r>
          </a:p>
          <a:p>
            <a:r>
              <a:rPr lang="en-US" dirty="0"/>
              <a:t>Cloud computing and web servers – handle requests via queues</a:t>
            </a:r>
          </a:p>
          <a:p>
            <a:r>
              <a:rPr lang="en-US" dirty="0"/>
              <a:t>High frequency trading – buy and sell orders processes in queue</a:t>
            </a:r>
          </a:p>
          <a:p>
            <a:r>
              <a:rPr lang="en-US" dirty="0"/>
              <a:t>Simulating real world systems – discrete event simulation</a:t>
            </a:r>
          </a:p>
        </p:txBody>
      </p:sp>
    </p:spTree>
    <p:extLst>
      <p:ext uri="{BB962C8B-B14F-4D97-AF65-F5344CB8AC3E}">
        <p14:creationId xmlns:p14="http://schemas.microsoft.com/office/powerpoint/2010/main" val="2225873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0058D-51F8-CC3E-ED8A-0BE81394A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06B7F-B2F9-8D25-7C3E-A4CA2FFCB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a Queue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D1B439-3A36-CC3E-E178-D8647EDC2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19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B60AA6-E1E1-5A96-2BDE-31458A6FF3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could we implement a queue?</a:t>
            </a:r>
          </a:p>
        </p:txBody>
      </p:sp>
    </p:spTree>
    <p:extLst>
      <p:ext uri="{BB962C8B-B14F-4D97-AF65-F5344CB8AC3E}">
        <p14:creationId xmlns:p14="http://schemas.microsoft.com/office/powerpoint/2010/main" val="2868697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62556-4284-5B4F-95FD-AC20E5935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A423B-EC0D-474E-9832-63020F5FF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 lnSpcReduction="10000"/>
          </a:bodyPr>
          <a:lstStyle/>
          <a:p>
            <a:pPr>
              <a:buFont typeface="Arial"/>
              <a:buChar char="•"/>
            </a:pPr>
            <a:r>
              <a:rPr lang="en-US" dirty="0"/>
              <a:t>Object Oriented Data Structures Course</a:t>
            </a:r>
          </a:p>
          <a:p>
            <a:pPr>
              <a:buFont typeface="Arial"/>
              <a:buChar char="•"/>
            </a:pPr>
            <a:r>
              <a:rPr lang="en-US" dirty="0"/>
              <a:t>14 weeks</a:t>
            </a:r>
          </a:p>
          <a:p>
            <a:pPr>
              <a:buFont typeface="Arial"/>
              <a:buChar char="•"/>
            </a:pPr>
            <a:r>
              <a:rPr lang="en-US" dirty="0"/>
              <a:t>Topics covered:</a:t>
            </a:r>
          </a:p>
          <a:p>
            <a:pPr lvl="1">
              <a:buFont typeface="Arial"/>
              <a:buChar char="•"/>
            </a:pPr>
            <a:r>
              <a:rPr lang="en-US" dirty="0"/>
              <a:t>Abstract data types (ADT)</a:t>
            </a:r>
          </a:p>
          <a:p>
            <a:pPr lvl="1">
              <a:buFont typeface="Arial"/>
              <a:buChar char="•"/>
            </a:pPr>
            <a:r>
              <a:rPr lang="en-US" dirty="0"/>
              <a:t>Specific data structures: Linked lists, stacks, queues, maps, trees</a:t>
            </a:r>
          </a:p>
          <a:p>
            <a:pPr lvl="2">
              <a:buFont typeface="Arial"/>
              <a:buChar char="•"/>
            </a:pPr>
            <a:r>
              <a:rPr lang="en-US" dirty="0"/>
              <a:t>Implementation options (e.g.: array vs. linked list)</a:t>
            </a:r>
          </a:p>
          <a:p>
            <a:pPr lvl="2">
              <a:buFont typeface="Arial"/>
              <a:buChar char="•"/>
            </a:pPr>
            <a:r>
              <a:rPr lang="en-US" dirty="0"/>
              <a:t>Time complexity for operations </a:t>
            </a:r>
          </a:p>
          <a:p>
            <a:pPr lvl="2">
              <a:buFont typeface="Arial"/>
              <a:buChar char="•"/>
            </a:pPr>
            <a:r>
              <a:rPr lang="en-US" dirty="0"/>
              <a:t>Use cases for each structure</a:t>
            </a:r>
          </a:p>
          <a:p>
            <a:pPr lvl="1">
              <a:buFont typeface="Arial"/>
              <a:buChar char="•"/>
            </a:pPr>
            <a:r>
              <a:rPr lang="en-US" dirty="0"/>
              <a:t>Introduction to algorithms</a:t>
            </a:r>
          </a:p>
          <a:p>
            <a:pPr lvl="2">
              <a:buFont typeface="Arial"/>
              <a:buChar char="•"/>
            </a:pPr>
            <a:r>
              <a:rPr lang="en-US" dirty="0"/>
              <a:t>E.g., breadth-first, depth-first, Dijkstra’s algorithm</a:t>
            </a:r>
          </a:p>
          <a:p>
            <a:pPr lvl="1">
              <a:buFont typeface="Arial"/>
              <a:buChar char="•"/>
            </a:pPr>
            <a:r>
              <a:rPr lang="en-US" dirty="0"/>
              <a:t>Software engineering</a:t>
            </a:r>
          </a:p>
          <a:p>
            <a:pPr lvl="2">
              <a:buFont typeface="Arial"/>
              <a:buChar char="•"/>
            </a:pPr>
            <a:r>
              <a:rPr lang="en-US" dirty="0"/>
              <a:t>Dynamic vs. static memory management</a:t>
            </a:r>
          </a:p>
          <a:p>
            <a:pPr lvl="2">
              <a:buFont typeface="Arial"/>
              <a:buChar char="•"/>
            </a:pPr>
            <a:r>
              <a:rPr lang="en-US" dirty="0"/>
              <a:t>Larger software project</a:t>
            </a:r>
          </a:p>
          <a:p>
            <a:pPr lvl="1">
              <a:buFont typeface="Arial"/>
              <a:buChar char="•"/>
            </a:pPr>
            <a:endParaRPr lang="en-US" dirty="0"/>
          </a:p>
          <a:p>
            <a:pPr lvl="1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endParaRPr lang="en-US" dirty="0"/>
          </a:p>
          <a:p>
            <a:pPr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69DAEC-B304-4841-B512-E0C91FA4A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073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9D6393-1B3B-265A-9F2F-0928FB8EA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BC9CB-5510-AE19-3CBA-2DA774B544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5DF7C6-06C5-F5FD-DE4D-C40870312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20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98A302-0C74-FA1C-F9E1-BC0342091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visualgo.net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en</a:t>
            </a:r>
            <a:r>
              <a:rPr lang="en-US" dirty="0">
                <a:hlinkClick r:id="rId2"/>
              </a:rPr>
              <a:t>/list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8355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1DB72A-8094-3C1C-0F47-97F9302C2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D38D1-28E6-21CF-B9C1-87A69A5AE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Live Coding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D3776-381D-33C7-890F-BDE2F59D0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330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DDD9C-B541-924E-99A2-957DB3637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00546"/>
            <a:ext cx="10515600" cy="1056908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rPr>
              <a:t>To the </a:t>
            </a:r>
            <a:r>
              <a:rPr lang="en-US" sz="5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rPr>
              <a:t>CodeMobile</a:t>
            </a:r>
            <a:r>
              <a:rPr 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Helvetica Neue" panose="02000503000000020004" pitchFamily="2" charset="0"/>
                <a:cs typeface="Helvetica Neue" panose="02000503000000020004" pitchFamily="2" charset="0"/>
              </a:rPr>
              <a:t>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6FA5C1-C8E4-2C43-A5BA-C336984D2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22</a:t>
            </a:fld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DB94454-7B07-9460-B494-DE78AF2E7EDA}"/>
              </a:ext>
            </a:extLst>
          </p:cNvPr>
          <p:cNvGrpSpPr/>
          <p:nvPr/>
        </p:nvGrpSpPr>
        <p:grpSpPr>
          <a:xfrm>
            <a:off x="2667000" y="1577975"/>
            <a:ext cx="6858000" cy="5143500"/>
            <a:chOff x="2667000" y="1577975"/>
            <a:chExt cx="6858000" cy="5143500"/>
          </a:xfrm>
        </p:grpSpPr>
        <p:pic>
          <p:nvPicPr>
            <p:cNvPr id="5" name="Picture 2" descr="Batman (1989) Batmobile 1/35 Scale Model Kit">
              <a:extLst>
                <a:ext uri="{FF2B5EF4-FFF2-40B4-BE49-F238E27FC236}">
                  <a16:creationId xmlns:a16="http://schemas.microsoft.com/office/drawing/2014/main" id="{BA928831-B457-AE07-73C4-39004E534D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67000" y="1577975"/>
              <a:ext cx="6858000" cy="51435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4">
              <a:extLst>
                <a:ext uri="{FF2B5EF4-FFF2-40B4-BE49-F238E27FC236}">
                  <a16:creationId xmlns:a16="http://schemas.microsoft.com/office/drawing/2014/main" id="{F184B205-867F-74D0-5881-4140833531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1080" y="4482038"/>
              <a:ext cx="640809" cy="7209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>
              <a:extLst>
                <a:ext uri="{FF2B5EF4-FFF2-40B4-BE49-F238E27FC236}">
                  <a16:creationId xmlns:a16="http://schemas.microsoft.com/office/drawing/2014/main" id="{CCDB29D8-69C0-9DF8-7B0B-4347243979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35680" y="3445381"/>
              <a:ext cx="596299" cy="6708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" name="Picture 6">
              <a:extLst>
                <a:ext uri="{FF2B5EF4-FFF2-40B4-BE49-F238E27FC236}">
                  <a16:creationId xmlns:a16="http://schemas.microsoft.com/office/drawing/2014/main" id="{086230B4-3153-7FCF-0E35-BE93EB16B8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42409" y="4254182"/>
              <a:ext cx="227856" cy="227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6">
              <a:extLst>
                <a:ext uri="{FF2B5EF4-FFF2-40B4-BE49-F238E27FC236}">
                  <a16:creationId xmlns:a16="http://schemas.microsoft.com/office/drawing/2014/main" id="{CB238F6C-0596-CAEF-EC24-AFE9AC7A8F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8860" y="4614637"/>
              <a:ext cx="227856" cy="2278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EECCFF7-E6B0-9A46-5160-4692F3204172}"/>
              </a:ext>
            </a:extLst>
          </p:cNvPr>
          <p:cNvSpPr txBox="1"/>
          <p:nvPr/>
        </p:nvSpPr>
        <p:spPr>
          <a:xfrm>
            <a:off x="8855964" y="5569545"/>
            <a:ext cx="609904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If no C++ IDE set up, can use:</a:t>
            </a:r>
          </a:p>
          <a:p>
            <a:endParaRPr lang="en-US" dirty="0"/>
          </a:p>
          <a:p>
            <a:r>
              <a:rPr lang="en-US" dirty="0" err="1"/>
              <a:t>cpp.sh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005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0B3C0-3381-DB2F-6C30-13E88C81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14C0A-25E8-A8D7-0767-4FEDD9DBA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672EF-7F90-7415-81CA-6896B688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23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4ACE0D-62A6-1B93-6C90-4B8B5E354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Array based queues, circular queues</a:t>
            </a:r>
          </a:p>
          <a:p>
            <a:r>
              <a:rPr lang="en-US" dirty="0"/>
              <a:t>Discussion on when to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895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41A1E1-D0EA-B396-DFCA-B15351F9E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5F6500-C8C8-E4C1-63E0-EB25FCE24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Breakdown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40F24-A6DF-91BB-FE3F-69CC7A14E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40%: In person, paper exams (2 midterms + 1 final)</a:t>
            </a:r>
          </a:p>
          <a:p>
            <a:pPr>
              <a:buFont typeface="Arial"/>
              <a:buChar char="•"/>
            </a:pPr>
            <a:r>
              <a:rPr lang="en-US" dirty="0"/>
              <a:t>20%: final project (code submission + grading interview)</a:t>
            </a:r>
          </a:p>
          <a:p>
            <a:pPr>
              <a:buFont typeface="Arial"/>
              <a:buChar char="•"/>
            </a:pPr>
            <a:r>
              <a:rPr lang="en-US" dirty="0"/>
              <a:t>20%: Lab activities/assignments</a:t>
            </a:r>
          </a:p>
          <a:p>
            <a:pPr lvl="1">
              <a:buFont typeface="Arial"/>
              <a:buChar char="•"/>
            </a:pPr>
            <a:r>
              <a:rPr lang="en-US" dirty="0"/>
              <a:t>Quizzes, weekly exercises</a:t>
            </a:r>
          </a:p>
          <a:p>
            <a:pPr>
              <a:buFont typeface="Arial"/>
              <a:buChar char="•"/>
            </a:pPr>
            <a:r>
              <a:rPr lang="en-US" dirty="0"/>
              <a:t>10%: Weekly assignments</a:t>
            </a:r>
          </a:p>
          <a:p>
            <a:pPr lvl="1">
              <a:buFont typeface="Arial"/>
              <a:buChar char="•"/>
            </a:pPr>
            <a:r>
              <a:rPr lang="en-US" dirty="0"/>
              <a:t>Implementing data structures</a:t>
            </a:r>
          </a:p>
          <a:p>
            <a:pPr lvl="1">
              <a:buFont typeface="Arial"/>
              <a:buChar char="•"/>
            </a:pPr>
            <a:r>
              <a:rPr lang="en-US" dirty="0"/>
              <a:t>All must be completed to pass the course</a:t>
            </a:r>
          </a:p>
          <a:p>
            <a:pPr>
              <a:buFont typeface="Arial"/>
              <a:buChar char="•"/>
            </a:pPr>
            <a:r>
              <a:rPr lang="en-US" dirty="0"/>
              <a:t>10%: Short essay reflections</a:t>
            </a:r>
          </a:p>
          <a:p>
            <a:pPr lvl="1">
              <a:buFont typeface="Arial"/>
              <a:buChar char="•"/>
            </a:pPr>
            <a:r>
              <a:rPr lang="en-US" dirty="0"/>
              <a:t>Explain use cases for different data structures, for example</a:t>
            </a:r>
          </a:p>
          <a:p>
            <a:pPr lvl="1">
              <a:buFont typeface="Arial"/>
              <a:buChar char="•"/>
            </a:pPr>
            <a:endParaRPr lang="en-US" dirty="0"/>
          </a:p>
          <a:p>
            <a:pPr lvl="1">
              <a:buFont typeface="Arial"/>
              <a:buChar char="•"/>
            </a:pPr>
            <a:endParaRPr lang="en-US" dirty="0"/>
          </a:p>
          <a:p>
            <a:pPr lvl="2">
              <a:buFont typeface="Arial"/>
              <a:buChar char="•"/>
            </a:pPr>
            <a:endParaRPr lang="en-US" dirty="0"/>
          </a:p>
          <a:p>
            <a:pPr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029FDF-B31A-7BA8-F625-F5347C342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124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B6E81B-DAC4-D68D-A61A-98A74CC8CD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69595-D83D-D517-F9E9-FF1AB68ED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1E3D91-F65A-6977-3EE3-F3ED6988D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DF4441B-C9CD-F961-1C2C-0BD0DFC805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832136"/>
              </p:ext>
            </p:extLst>
          </p:nvPr>
        </p:nvGraphicFramePr>
        <p:xfrm>
          <a:off x="639416" y="1600200"/>
          <a:ext cx="6168887" cy="365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7647">
                  <a:extLst>
                    <a:ext uri="{9D8B030D-6E8A-4147-A177-3AD203B41FA5}">
                      <a16:colId xmlns:a16="http://schemas.microsoft.com/office/drawing/2014/main" val="69716215"/>
                    </a:ext>
                  </a:extLst>
                </a:gridCol>
                <a:gridCol w="5131240">
                  <a:extLst>
                    <a:ext uri="{9D8B030D-6E8A-4147-A177-3AD203B41FA5}">
                      <a16:colId xmlns:a16="http://schemas.microsoft.com/office/drawing/2014/main" val="2877811981"/>
                    </a:ext>
                  </a:extLst>
                </a:gridCol>
              </a:tblGrid>
              <a:tr h="219961">
                <a:tc>
                  <a:txBody>
                    <a:bodyPr/>
                    <a:lstStyle/>
                    <a:p>
                      <a:r>
                        <a:rPr lang="en-US" sz="1800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969174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Abstract Data Types, Review of static arrays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3092319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Dynamic memory management and dynamic arrays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542741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Singly and doubly linked lists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662481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Introduction to complexity analysis with linked lists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593254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Review and midterm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580574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b="1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Stacks and queues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0849416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Maps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4811817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Intro to trees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388828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Trees, cont.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29624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F56C7AC-2F9A-3096-4646-AA79392636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111842"/>
              </p:ext>
            </p:extLst>
          </p:nvPr>
        </p:nvGraphicFramePr>
        <p:xfrm>
          <a:off x="7026964" y="2132937"/>
          <a:ext cx="493974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0898">
                  <a:extLst>
                    <a:ext uri="{9D8B030D-6E8A-4147-A177-3AD203B41FA5}">
                      <a16:colId xmlns:a16="http://schemas.microsoft.com/office/drawing/2014/main" val="69716215"/>
                    </a:ext>
                  </a:extLst>
                </a:gridCol>
                <a:gridCol w="4108850">
                  <a:extLst>
                    <a:ext uri="{9D8B030D-6E8A-4147-A177-3AD203B41FA5}">
                      <a16:colId xmlns:a16="http://schemas.microsoft.com/office/drawing/2014/main" val="2877811981"/>
                    </a:ext>
                  </a:extLst>
                </a:gridCol>
              </a:tblGrid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Week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Topic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9969174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Review and midterm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3092319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Priority queues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542741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Graphs and graph algorithms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662481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Graphs and graph algorithms, cont.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0593254"/>
                  </a:ext>
                </a:extLst>
              </a:tr>
              <a:tr h="343330">
                <a:tc>
                  <a:txBody>
                    <a:bodyPr/>
                    <a:lstStyle/>
                    <a:p>
                      <a:r>
                        <a:rPr lang="en-US" sz="1800" dirty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Project presentations and final review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3580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820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2F152-C314-D235-70D0-E54710313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0A63A-89D9-A72D-D91C-F22C809E2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Pedagogy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F32E8-66B0-6D8E-1B8F-8D09D0DB45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/>
              <a:t>Focus on active learning - learning by doing</a:t>
            </a:r>
          </a:p>
          <a:p>
            <a:pPr>
              <a:buFont typeface="Arial"/>
              <a:buChar char="•"/>
            </a:pPr>
            <a:r>
              <a:rPr lang="en-US" dirty="0"/>
              <a:t>In-class</a:t>
            </a:r>
          </a:p>
          <a:p>
            <a:pPr marL="914400" lvl="1" indent="-457200">
              <a:buAutoNum type="arabicPeriod"/>
            </a:pPr>
            <a:r>
              <a:rPr lang="en-US" dirty="0"/>
              <a:t>Formation of mental models</a:t>
            </a:r>
          </a:p>
          <a:p>
            <a:pPr marL="914400" lvl="1" indent="-457200">
              <a:buAutoNum type="arabicPeriod"/>
            </a:pPr>
            <a:r>
              <a:rPr lang="en-US" dirty="0"/>
              <a:t>Coding observation and imitation (follow along with live coding)</a:t>
            </a:r>
          </a:p>
          <a:p>
            <a:pPr marL="914400" lvl="1" indent="-457200">
              <a:buAutoNum type="arabicPeriod"/>
            </a:pPr>
            <a:r>
              <a:rPr lang="en-US" dirty="0"/>
              <a:t>Warm up activities individually or in pairs</a:t>
            </a:r>
          </a:p>
          <a:p>
            <a:pPr>
              <a:buFont typeface="Arial"/>
              <a:buChar char="•"/>
            </a:pPr>
            <a:r>
              <a:rPr lang="en-US" dirty="0"/>
              <a:t>Out-of-class</a:t>
            </a:r>
          </a:p>
          <a:p>
            <a:pPr marL="914400" lvl="1" indent="-457200">
              <a:buAutoNum type="arabicPeriod"/>
            </a:pPr>
            <a:r>
              <a:rPr lang="en-US" dirty="0"/>
              <a:t>Individual assignments to apply mental models</a:t>
            </a:r>
          </a:p>
          <a:p>
            <a:pPr marL="914400" lvl="1" indent="-457200">
              <a:buAutoNum type="arabicPeriod"/>
            </a:pPr>
            <a:r>
              <a:rPr lang="en-US" dirty="0"/>
              <a:t>Assignments build incrementally</a:t>
            </a:r>
          </a:p>
          <a:p>
            <a:pPr lvl="2">
              <a:buFont typeface="Arial"/>
              <a:buChar char="•"/>
            </a:pPr>
            <a:endParaRPr lang="en-US" dirty="0"/>
          </a:p>
          <a:p>
            <a:pPr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26F33-F30D-1D5B-C8F0-6A44575B6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13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2D39A9-B558-6642-B66E-7FA27453F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E95CB2-E271-FD49-A6F4-2AF96250083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rPr>
              <a:t>Queues</a:t>
            </a:r>
          </a:p>
        </p:txBody>
      </p:sp>
    </p:spTree>
    <p:extLst>
      <p:ext uri="{BB962C8B-B14F-4D97-AF65-F5344CB8AC3E}">
        <p14:creationId xmlns:p14="http://schemas.microsoft.com/office/powerpoint/2010/main" val="2506573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A295D-CD1A-1F49-AF8D-43B0BCE61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 for the 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B8561-2E71-8F4D-9AAA-F027BF9140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en-US" dirty="0"/>
              <a:t>Warm up activity</a:t>
            </a:r>
          </a:p>
          <a:p>
            <a:pPr>
              <a:defRPr/>
            </a:pPr>
            <a:r>
              <a:rPr lang="en-US" altLang="en-US" sz="2600" dirty="0">
                <a:latin typeface="Arial" panose="020B0604020202020204" pitchFamily="34" charset="0"/>
              </a:rPr>
              <a:t>Introduce queues</a:t>
            </a:r>
          </a:p>
          <a:p>
            <a:pPr lvl="1">
              <a:defRPr/>
            </a:pPr>
            <a:r>
              <a:rPr lang="en-US" altLang="en-US" sz="1800" dirty="0">
                <a:latin typeface="Arial" panose="020B0604020202020204" pitchFamily="34" charset="0"/>
              </a:rPr>
              <a:t>Real world uses</a:t>
            </a:r>
          </a:p>
          <a:p>
            <a:pPr lvl="1">
              <a:defRPr/>
            </a:pPr>
            <a:r>
              <a:rPr lang="en-US" altLang="en-US" sz="1800" dirty="0">
                <a:latin typeface="Arial" panose="020B0604020202020204" pitchFamily="34" charset="0"/>
              </a:rPr>
              <a:t>Abstract data type (ADT)</a:t>
            </a:r>
          </a:p>
          <a:p>
            <a:pPr lvl="1">
              <a:defRPr/>
            </a:pPr>
            <a:r>
              <a:rPr lang="en-US" altLang="en-US" sz="1800" dirty="0">
                <a:latin typeface="Arial" panose="020B0604020202020204" pitchFamily="34" charset="0"/>
              </a:rPr>
              <a:t>Implementation options</a:t>
            </a:r>
          </a:p>
          <a:p>
            <a:pPr>
              <a:defRPr/>
            </a:pPr>
            <a:r>
              <a:rPr lang="en-US" altLang="en-US" sz="2200" dirty="0">
                <a:latin typeface="Arial" panose="020B0604020202020204" pitchFamily="34" charset="0"/>
              </a:rPr>
              <a:t>Implement queue</a:t>
            </a:r>
          </a:p>
          <a:p>
            <a:pPr lvl="1">
              <a:defRPr/>
            </a:pPr>
            <a:r>
              <a:rPr lang="en-US" altLang="en-US" sz="1800" dirty="0">
                <a:latin typeface="Arial" panose="020B0604020202020204" pitchFamily="34" charset="0"/>
              </a:rPr>
              <a:t>Linked list</a:t>
            </a:r>
          </a:p>
          <a:p>
            <a:pPr lvl="1">
              <a:defRPr/>
            </a:pPr>
            <a:endParaRPr lang="en-US" altLang="en-US" sz="1800" dirty="0">
              <a:latin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6C9DEE-34F0-1C41-9CF3-8F3BD0A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39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97AE61-EFFD-EE17-8FB7-62E2E40E1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05EA56-4CA9-4441-407D-66AC07B9E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Waiting for service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B81840-A6FD-31FB-05E0-11B4CCD55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8</a:t>
            </a:fld>
            <a:endParaRPr lang="en-US"/>
          </a:p>
        </p:txBody>
      </p:sp>
      <p:pic>
        <p:nvPicPr>
          <p:cNvPr id="1030" name="Picture 6" descr="People queue. Man and woman standing waiting in long line row. Crowded  queue in grocery store vector concept Stock Vector | Adobe Stock">
            <a:extLst>
              <a:ext uri="{FF2B5EF4-FFF2-40B4-BE49-F238E27FC236}">
                <a16:creationId xmlns:a16="http://schemas.microsoft.com/office/drawing/2014/main" id="{8135E93B-E15C-E288-753B-32FD54F60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84" y="2746421"/>
            <a:ext cx="6171126" cy="18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 harmonious clip art image showing a peaceful but eager crowd swarming around a ticket stand, without any sign of an orderly line. The crowd is depicted as a large group of people gently gathering from all sides towards the ticket stand in the center, maintaining a serene yet excited demeanor. Facial details are minimal to keep the focus on the collective mood of anticipation and community. The scene is set in an open, airy space, suggesting a festival or outdoor event atmosphere. The ticket stand, although the center of attention, is surrounded by people in a non-confrontational manner, with individuals casually interacting or waiting their turn. The background features soft, calming colors and elements of a public space like trees or distant buildings, enhancing the peaceful gathering vibe.">
            <a:extLst>
              <a:ext uri="{FF2B5EF4-FFF2-40B4-BE49-F238E27FC236}">
                <a16:creationId xmlns:a16="http://schemas.microsoft.com/office/drawing/2014/main" id="{F4ECC7BC-0367-1938-16C7-954D9647AF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955" y="1690688"/>
            <a:ext cx="4756595" cy="475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4751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21EDA-4D49-A799-F4FC-8936C51C81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1F489-278D-75F9-A429-0F444B1E0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092112-6E63-2C9C-A0E2-C559C0779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C66209-D6E2-6B48-AEDC-9F2AF62A252E}" type="slidenum">
              <a:rPr lang="en-US" smtClean="0"/>
              <a:t>9</a:t>
            </a:fld>
            <a:endParaRPr lang="en-US"/>
          </a:p>
        </p:txBody>
      </p:sp>
      <p:pic>
        <p:nvPicPr>
          <p:cNvPr id="1030" name="Picture 6" descr="People queue. Man and woman standing waiting in long line row. Crowded  queue in grocery store vector concept Stock Vector | Adobe Stock">
            <a:extLst>
              <a:ext uri="{FF2B5EF4-FFF2-40B4-BE49-F238E27FC236}">
                <a16:creationId xmlns:a16="http://schemas.microsoft.com/office/drawing/2014/main" id="{847C2FCB-F124-D46D-C911-01E216F566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19"/>
          <a:stretch/>
        </p:blipFill>
        <p:spPr bwMode="auto">
          <a:xfrm>
            <a:off x="2081997" y="2623421"/>
            <a:ext cx="9692424" cy="3564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088E9C2-1942-C65B-3189-CD01AB2A90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667251"/>
          </a:xfrm>
        </p:spPr>
        <p:txBody>
          <a:bodyPr>
            <a:normAutofit/>
          </a:bodyPr>
          <a:lstStyle/>
          <a:p>
            <a:pPr>
              <a:spcBef>
                <a:spcPct val="0"/>
              </a:spcBef>
            </a:pPr>
            <a:r>
              <a:rPr lang="en-US" altLang="en-US" dirty="0">
                <a:cs typeface="Arial" panose="020B0604020202020204" pitchFamily="34" charset="0"/>
              </a:rPr>
              <a:t>Used when order matters</a:t>
            </a:r>
          </a:p>
          <a:p>
            <a:pPr>
              <a:spcBef>
                <a:spcPct val="0"/>
              </a:spcBef>
            </a:pPr>
            <a:r>
              <a:rPr lang="en-US" dirty="0">
                <a:cs typeface="Arial" panose="020B0604020202020204" pitchFamily="34" charset="0"/>
              </a:rPr>
              <a:t>First-in, first-out (FIFO)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968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{F421BBD5-BDF1-7C49-8F90-B226645BFEDD}tf16401378</Template>
  <TotalTime>14242</TotalTime>
  <Words>727</Words>
  <Application>Microsoft Macintosh PowerPoint</Application>
  <PresentationFormat>Widescreen</PresentationFormat>
  <Paragraphs>172</Paragraphs>
  <Slides>23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Office Theme</vt:lpstr>
      <vt:lpstr>Teaching Demo CISC 230 – Data Structures Queues</vt:lpstr>
      <vt:lpstr>Course Overview</vt:lpstr>
      <vt:lpstr>Grading Breakdown</vt:lpstr>
      <vt:lpstr>Course Schedule</vt:lpstr>
      <vt:lpstr>Pedagogy Overview</vt:lpstr>
      <vt:lpstr>Queues</vt:lpstr>
      <vt:lpstr>Plan for the day</vt:lpstr>
      <vt:lpstr>Waiting for service</vt:lpstr>
      <vt:lpstr>Queues</vt:lpstr>
      <vt:lpstr>Queues</vt:lpstr>
      <vt:lpstr>Queues</vt:lpstr>
      <vt:lpstr>Queues</vt:lpstr>
      <vt:lpstr>Queues</vt:lpstr>
      <vt:lpstr>Queues</vt:lpstr>
      <vt:lpstr>Queues</vt:lpstr>
      <vt:lpstr>Queues</vt:lpstr>
      <vt:lpstr>Queue Abstract Data Type</vt:lpstr>
      <vt:lpstr>Why do we need queues in software?</vt:lpstr>
      <vt:lpstr>Implementing a Queue</vt:lpstr>
      <vt:lpstr>Visualization</vt:lpstr>
      <vt:lpstr>Live Coding</vt:lpstr>
      <vt:lpstr>To the CodeMobile!</vt:lpstr>
      <vt:lpstr>Next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CSCI 1300: Starting Computing</dc:title>
  <dc:creator>Supriya Naidu</dc:creator>
  <cp:lastModifiedBy>Michael Hoefer</cp:lastModifiedBy>
  <cp:revision>347</cp:revision>
  <dcterms:created xsi:type="dcterms:W3CDTF">2020-08-23T21:25:05Z</dcterms:created>
  <dcterms:modified xsi:type="dcterms:W3CDTF">2024-02-07T20:58:31Z</dcterms:modified>
</cp:coreProperties>
</file>

<file path=docProps/thumbnail.jpeg>
</file>